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1"/>
  </p:notesMasterIdLst>
  <p:handoutMasterIdLst>
    <p:handoutMasterId r:id="rId12"/>
  </p:handoutMasterIdLst>
  <p:sldIdLst>
    <p:sldId id="1035" r:id="rId2"/>
    <p:sldId id="1098" r:id="rId3"/>
    <p:sldId id="1101" r:id="rId4"/>
    <p:sldId id="1135" r:id="rId5"/>
    <p:sldId id="1137" r:id="rId6"/>
    <p:sldId id="1138" r:id="rId7"/>
    <p:sldId id="1133" r:id="rId8"/>
    <p:sldId id="1114" r:id="rId9"/>
    <p:sldId id="1139" r:id="rId10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87838" autoAdjust="0"/>
  </p:normalViewPr>
  <p:slideViewPr>
    <p:cSldViewPr>
      <p:cViewPr varScale="1">
        <p:scale>
          <a:sx n="82" d="100"/>
          <a:sy n="82" d="100"/>
        </p:scale>
        <p:origin x="2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616A7C-08E7-4886-B449-559B642CCD1E}" type="datetimeFigureOut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FE520E-E9AE-4D07-99FB-15A396810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29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92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E00306-B9FD-4F7A-BE51-07DDF008F877}" type="datetimeFigureOut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962" y="4725075"/>
            <a:ext cx="5486078" cy="4475718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92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C99CC6-5039-4D13-8800-8D343E27C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86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BFE91-3B44-4A20-939C-E4C338656CD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7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BFE91-3B44-4A20-939C-E4C338656CD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3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C99CC6-5039-4D13-8800-8D343E27CE5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396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C99CC6-5039-4D13-8800-8D343E27CE5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71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BFC1CC-8324-44AA-AA51-9719FBA62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1AB6FB-50B2-459D-8DED-96C2A85A0A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643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0B88-E0C8-44E9-A30B-061EBDD396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8C9E6-C53E-4548-BBE3-FB0709F09A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94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CE12AA-1826-4393-AC63-048A879F4BC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104AE-ACA4-448F-926D-FB538EBF35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29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A619AC-2607-4071-9AB0-EEE855A3DF4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2547-6DAD-4A1A-97AA-CE07E78E347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81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64F1F-8D03-43F4-BA54-62DF39840DF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862CC-0742-4607-B767-0E32C6E155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5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B70EBB-D624-4C79-B715-0BB7ED6EEF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38308-B4DA-4888-8BD1-762FC611E3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30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AC0B29-9EA9-47EA-8B46-9939F1E9D6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C08D2-3485-4608-87D8-604FD9276FF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90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46DB7-786E-44A5-A3C4-5142BEBA50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76A043-8C31-4171-B6D6-C41DB8B5ED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2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DF833-A828-4CF6-A428-55924D2E8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2EFF7-01E5-4420-BA5F-FC43651F9B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9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2F33E1-4476-4DD7-B954-BF78371C61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5612E-3E6D-4BEE-AF1F-5450806403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48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A2051D-6C12-4985-ADBD-3639E669BC8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2EC91-7CC9-4A19-8A3A-04CED842A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6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4000"/>
                <a:satMod val="160000"/>
                <a:lumMod val="160000"/>
              </a:schemeClr>
            </a:gs>
            <a:gs pos="51000">
              <a:schemeClr val="bg2">
                <a:tint val="94000"/>
                <a:shade val="94000"/>
                <a:satMod val="160000"/>
                <a:lumMod val="130000"/>
              </a:schemeClr>
            </a:gs>
            <a:gs pos="100000">
              <a:schemeClr val="bg2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3411075-DB00-48F8-81E1-22BEB94A91F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19.07.2021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DB9758-CB8D-4FB8-892E-24E4241FBB8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9700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"/>
          <p:cNvSpPr/>
          <p:nvPr/>
        </p:nvSpPr>
        <p:spPr>
          <a:xfrm rot="10800000">
            <a:off x="827584" y="980728"/>
            <a:ext cx="7695902" cy="3699793"/>
          </a:xfrm>
          <a:custGeom>
            <a:avLst/>
            <a:gdLst>
              <a:gd name="connsiteX0" fmla="*/ 0 w 11721597"/>
              <a:gd name="connsiteY0" fmla="*/ 0 h 1509423"/>
              <a:gd name="connsiteX1" fmla="*/ 11721597 w 11721597"/>
              <a:gd name="connsiteY1" fmla="*/ 0 h 1509423"/>
              <a:gd name="connsiteX2" fmla="*/ 11721597 w 11721597"/>
              <a:gd name="connsiteY2" fmla="*/ 1509423 h 1509423"/>
              <a:gd name="connsiteX3" fmla="*/ 0 w 11721597"/>
              <a:gd name="connsiteY3" fmla="*/ 1509423 h 1509423"/>
              <a:gd name="connsiteX4" fmla="*/ 0 w 11721597"/>
              <a:gd name="connsiteY4" fmla="*/ 0 h 1509423"/>
              <a:gd name="connsiteX0" fmla="*/ 0 w 11721597"/>
              <a:gd name="connsiteY0" fmla="*/ 0 h 1589368"/>
              <a:gd name="connsiteX1" fmla="*/ 11721597 w 11721597"/>
              <a:gd name="connsiteY1" fmla="*/ 0 h 1589368"/>
              <a:gd name="connsiteX2" fmla="*/ 10665174 w 11721597"/>
              <a:gd name="connsiteY2" fmla="*/ 1589368 h 1589368"/>
              <a:gd name="connsiteX3" fmla="*/ 0 w 11721597"/>
              <a:gd name="connsiteY3" fmla="*/ 1509423 h 1589368"/>
              <a:gd name="connsiteX4" fmla="*/ 0 w 11721597"/>
              <a:gd name="connsiteY4" fmla="*/ 0 h 1589368"/>
              <a:gd name="connsiteX0" fmla="*/ 0 w 10800024"/>
              <a:gd name="connsiteY0" fmla="*/ 82812 h 1672180"/>
              <a:gd name="connsiteX1" fmla="*/ 10800024 w 10800024"/>
              <a:gd name="connsiteY1" fmla="*/ 0 h 1672180"/>
              <a:gd name="connsiteX2" fmla="*/ 10665174 w 10800024"/>
              <a:gd name="connsiteY2" fmla="*/ 1672180 h 1672180"/>
              <a:gd name="connsiteX3" fmla="*/ 0 w 10800024"/>
              <a:gd name="connsiteY3" fmla="*/ 1592235 h 1672180"/>
              <a:gd name="connsiteX4" fmla="*/ 0 w 10800024"/>
              <a:gd name="connsiteY4" fmla="*/ 82812 h 1672180"/>
              <a:gd name="connsiteX0" fmla="*/ 0 w 10800024"/>
              <a:gd name="connsiteY0" fmla="*/ 82812 h 2050315"/>
              <a:gd name="connsiteX1" fmla="*/ 10800024 w 10800024"/>
              <a:gd name="connsiteY1" fmla="*/ 0 h 2050315"/>
              <a:gd name="connsiteX2" fmla="*/ 10665174 w 10800024"/>
              <a:gd name="connsiteY2" fmla="*/ 1672180 h 2050315"/>
              <a:gd name="connsiteX3" fmla="*/ 3030048 w 10800024"/>
              <a:gd name="connsiteY3" fmla="*/ 2050315 h 2050315"/>
              <a:gd name="connsiteX4" fmla="*/ 0 w 10800024"/>
              <a:gd name="connsiteY4" fmla="*/ 82812 h 2050315"/>
              <a:gd name="connsiteX0" fmla="*/ 0 w 9166176"/>
              <a:gd name="connsiteY0" fmla="*/ 0 h 2148574"/>
              <a:gd name="connsiteX1" fmla="*/ 9166176 w 9166176"/>
              <a:gd name="connsiteY1" fmla="*/ 98259 h 2148574"/>
              <a:gd name="connsiteX2" fmla="*/ 9031326 w 9166176"/>
              <a:gd name="connsiteY2" fmla="*/ 1770439 h 2148574"/>
              <a:gd name="connsiteX3" fmla="*/ 1396200 w 9166176"/>
              <a:gd name="connsiteY3" fmla="*/ 2148574 h 2148574"/>
              <a:gd name="connsiteX4" fmla="*/ 0 w 9166176"/>
              <a:gd name="connsiteY4" fmla="*/ 0 h 2148574"/>
              <a:gd name="connsiteX0" fmla="*/ 189784 w 9355960"/>
              <a:gd name="connsiteY0" fmla="*/ 0 h 1918622"/>
              <a:gd name="connsiteX1" fmla="*/ 9355960 w 9355960"/>
              <a:gd name="connsiteY1" fmla="*/ 98259 h 1918622"/>
              <a:gd name="connsiteX2" fmla="*/ 9221110 w 9355960"/>
              <a:gd name="connsiteY2" fmla="*/ 1770439 h 1918622"/>
              <a:gd name="connsiteX3" fmla="*/ 0 w 9355960"/>
              <a:gd name="connsiteY3" fmla="*/ 1918622 h 1918622"/>
              <a:gd name="connsiteX4" fmla="*/ 189784 w 9355960"/>
              <a:gd name="connsiteY4" fmla="*/ 0 h 1918622"/>
              <a:gd name="connsiteX0" fmla="*/ 176993 w 9355960"/>
              <a:gd name="connsiteY0" fmla="*/ 0 h 1897913"/>
              <a:gd name="connsiteX1" fmla="*/ 9355960 w 9355960"/>
              <a:gd name="connsiteY1" fmla="*/ 77550 h 1897913"/>
              <a:gd name="connsiteX2" fmla="*/ 9221110 w 9355960"/>
              <a:gd name="connsiteY2" fmla="*/ 1749730 h 1897913"/>
              <a:gd name="connsiteX3" fmla="*/ 0 w 9355960"/>
              <a:gd name="connsiteY3" fmla="*/ 1897913 h 1897913"/>
              <a:gd name="connsiteX4" fmla="*/ 176993 w 9355960"/>
              <a:gd name="connsiteY4" fmla="*/ 0 h 189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5960" h="1897913">
                <a:moveTo>
                  <a:pt x="176993" y="0"/>
                </a:moveTo>
                <a:lnTo>
                  <a:pt x="9355960" y="77550"/>
                </a:lnTo>
                <a:lnTo>
                  <a:pt x="9221110" y="1749730"/>
                </a:lnTo>
                <a:lnTo>
                  <a:pt x="0" y="1897913"/>
                </a:lnTo>
                <a:lnTo>
                  <a:pt x="176993" y="0"/>
                </a:ln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639175" cy="1007964"/>
          </a:xfrm>
        </p:spPr>
        <p:txBody>
          <a:bodyPr rtlCol="0">
            <a:noAutofit/>
          </a:bodyPr>
          <a:lstStyle/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560840" cy="5256584"/>
          </a:xfrm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Анализ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итогов муниципального этапа 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всероссийских и республиканских   олимпиад школьников</a:t>
            </a:r>
            <a:b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2020-2021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учебный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год</a:t>
            </a:r>
            <a:endParaRPr lang="ru-RU" sz="3200" i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pic>
        <p:nvPicPr>
          <p:cNvPr id="717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80963"/>
            <a:ext cx="1201738" cy="1403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1115616" y="537321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Методист Хусаинова А.А.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6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9"/>
            <a:ext cx="8287072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  <a:endParaRPr lang="ru-RU" sz="4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908721"/>
            <a:ext cx="87849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-Порядок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всероссийской олимпиады школьников,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РФ от 18.11.2013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№ 1252;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от 28.10.2020 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ВБ-2003/03;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-письмо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РТ от 03.11.2020 № под-12638/20;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-приказ МО и Н РТ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29.10.2020 №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под-1135/20;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МО и Н РТ на 2020/2021 учебный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1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821506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2020-2021 учебный год</a:t>
            </a:r>
            <a:endParaRPr lang="ru-RU" sz="4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3400" y="1268760"/>
            <a:ext cx="7999040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проводилась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19 предмету </a:t>
            </a: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республиканская </a:t>
            </a: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9 предметам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этапе приняли участие 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1154 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49,5%) учащихся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22 образовательных организаций района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5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1473794" y="1844822"/>
            <a:ext cx="6626597" cy="4135559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930883" cy="1368152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sz="4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  олимпиад</a:t>
            </a:r>
            <a:endParaRPr lang="ru-RU" sz="44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731207"/>
              </p:ext>
            </p:extLst>
          </p:nvPr>
        </p:nvGraphicFramePr>
        <p:xfrm>
          <a:off x="467544" y="1772815"/>
          <a:ext cx="8280920" cy="460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048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учащихся 4-11 </a:t>
                      </a:r>
                      <a:r>
                        <a:rPr lang="ru-RU" sz="3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классов- 2330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участников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1 154     (49,5%) 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Победителей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(9,5%)</a:t>
                      </a:r>
                      <a:endParaRPr lang="ru-RU" sz="3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Призеров</a:t>
                      </a:r>
                      <a:endParaRPr lang="ru-RU" sz="3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32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228 (19,7%) </a:t>
                      </a:r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7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352928" cy="1224136"/>
          </a:xfrm>
        </p:spPr>
        <p:txBody>
          <a:bodyPr>
            <a:noAutofit/>
          </a:bodyPr>
          <a:lstStyle/>
          <a:p>
            <a:pPr marL="46037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олимпиад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718522"/>
              </p:ext>
            </p:extLst>
          </p:nvPr>
        </p:nvGraphicFramePr>
        <p:xfrm>
          <a:off x="467544" y="1484783"/>
          <a:ext cx="7992888" cy="479405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7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9598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lang="ru-RU" sz="28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ученика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847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b="1" i="0" u="none" strike="noStrike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  </a:t>
                      </a:r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20,2%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26,1%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338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29,2%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39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43000" y="6309320"/>
            <a:ext cx="7133199" cy="21263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174153"/>
              </p:ext>
            </p:extLst>
          </p:nvPr>
        </p:nvGraphicFramePr>
        <p:xfrm>
          <a:off x="446333" y="907129"/>
          <a:ext cx="8526531" cy="5943445"/>
        </p:xfrm>
        <a:graphic>
          <a:graphicData uri="http://schemas.openxmlformats.org/drawingml/2006/table">
            <a:tbl>
              <a:tblPr firstRow="1" firstCol="1" bandRow="1"/>
              <a:tblGrid>
                <a:gridCol w="1895527">
                  <a:extLst>
                    <a:ext uri="{9D8B030D-6E8A-4147-A177-3AD203B41FA5}">
                      <a16:colId xmlns:a16="http://schemas.microsoft.com/office/drawing/2014/main" val="1644785713"/>
                    </a:ext>
                  </a:extLst>
                </a:gridCol>
                <a:gridCol w="1016442">
                  <a:extLst>
                    <a:ext uri="{9D8B030D-6E8A-4147-A177-3AD203B41FA5}">
                      <a16:colId xmlns:a16="http://schemas.microsoft.com/office/drawing/2014/main" val="2198470384"/>
                    </a:ext>
                  </a:extLst>
                </a:gridCol>
                <a:gridCol w="885561">
                  <a:extLst>
                    <a:ext uri="{9D8B030D-6E8A-4147-A177-3AD203B41FA5}">
                      <a16:colId xmlns:a16="http://schemas.microsoft.com/office/drawing/2014/main" val="1650185401"/>
                    </a:ext>
                  </a:extLst>
                </a:gridCol>
                <a:gridCol w="130881">
                  <a:extLst>
                    <a:ext uri="{9D8B030D-6E8A-4147-A177-3AD203B41FA5}">
                      <a16:colId xmlns:a16="http://schemas.microsoft.com/office/drawing/2014/main" val="3803794285"/>
                    </a:ext>
                  </a:extLst>
                </a:gridCol>
                <a:gridCol w="1016442">
                  <a:extLst>
                    <a:ext uri="{9D8B030D-6E8A-4147-A177-3AD203B41FA5}">
                      <a16:colId xmlns:a16="http://schemas.microsoft.com/office/drawing/2014/main" val="514322612"/>
                    </a:ext>
                  </a:extLst>
                </a:gridCol>
                <a:gridCol w="954075">
                  <a:extLst>
                    <a:ext uri="{9D8B030D-6E8A-4147-A177-3AD203B41FA5}">
                      <a16:colId xmlns:a16="http://schemas.microsoft.com/office/drawing/2014/main" val="582121396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2435751088"/>
                    </a:ext>
                  </a:extLst>
                </a:gridCol>
                <a:gridCol w="849007">
                  <a:extLst>
                    <a:ext uri="{9D8B030D-6E8A-4147-A177-3AD203B41FA5}">
                      <a16:colId xmlns:a16="http://schemas.microsoft.com/office/drawing/2014/main" val="1586885372"/>
                    </a:ext>
                  </a:extLst>
                </a:gridCol>
                <a:gridCol w="836764">
                  <a:extLst>
                    <a:ext uri="{9D8B030D-6E8A-4147-A177-3AD203B41FA5}">
                      <a16:colId xmlns:a16="http://schemas.microsoft.com/office/drawing/2014/main" val="1680985048"/>
                    </a:ext>
                  </a:extLst>
                </a:gridCol>
              </a:tblGrid>
              <a:tr h="22067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Средние школы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2019-2020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57915"/>
                  </a:ext>
                </a:extLst>
              </a:tr>
              <a:tr h="500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побед./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побед./приз.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по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участ-ов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82280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Кузкеевская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54780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Шильнебашская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36851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Тлянче-Тамакская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64318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Мусабай-Заводская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6/14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037706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Князевская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8/19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965775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Бурдинская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95137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Нижнесуыксинская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8/21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851855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пос. Новый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38909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Мелекесская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7/16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06096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Калмашская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75089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Бетькинская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432156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Биклянская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41556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Новотроицкая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998049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Малошильнинская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80395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Комсомольская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17518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СОШп.Круглое Поле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10757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Старо-Абдуловская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269234"/>
                  </a:ext>
                </a:extLst>
              </a:tr>
              <a:tr h="217957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школы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40612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Калмиинская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19804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Яна Булякская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65509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Семекеевская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748369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Иштеряковская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79057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Биюрганская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11584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1" y="188640"/>
            <a:ext cx="8814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победителей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83" y="116632"/>
            <a:ext cx="8278081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положительные результаты 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предметам: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628800"/>
            <a:ext cx="7632848" cy="50405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Татарский язык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</a:t>
            </a:r>
          </a:p>
          <a:p>
            <a:pPr algn="ctr"/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62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</a:rPr>
              <a:t>Спасибо за внимание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652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12706</TotalTime>
  <Words>409</Words>
  <Application>Microsoft Office PowerPoint</Application>
  <PresentationFormat>Экран (4:3)</PresentationFormat>
  <Paragraphs>271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Trebuchet MS</vt:lpstr>
      <vt:lpstr>1_Воздушный поток</vt:lpstr>
      <vt:lpstr> Анализ итогов муниципального этапа  всероссийских и республиканских   олимпиад школьников  2020-2021 учебный год</vt:lpstr>
      <vt:lpstr>Нормативные документы</vt:lpstr>
      <vt:lpstr>2020-2021 учебный год</vt:lpstr>
      <vt:lpstr>Итоги муниципального этапа   олимпиад</vt:lpstr>
      <vt:lpstr>Презентация PowerPoint</vt:lpstr>
      <vt:lpstr> </vt:lpstr>
      <vt:lpstr>      Стабильные положительные результаты по предметам: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Абдульминов Радис Раилович</dc:creator>
  <cp:lastModifiedBy>Альфинур</cp:lastModifiedBy>
  <cp:revision>1141</cp:revision>
  <cp:lastPrinted>2017-08-17T06:31:52Z</cp:lastPrinted>
  <dcterms:created xsi:type="dcterms:W3CDTF">2011-11-18T05:54:39Z</dcterms:created>
  <dcterms:modified xsi:type="dcterms:W3CDTF">2021-07-19T12:32:57Z</dcterms:modified>
</cp:coreProperties>
</file>